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Cormorant Garamond Bold Italics" charset="1" panose="00000800000000000000"/>
      <p:regular r:id="rId22"/>
    </p:embeddedFont>
    <p:embeddedFont>
      <p:font typeface="Quicksand" charset="1" panose="00000000000000000000"/>
      <p:regular r:id="rId23"/>
    </p:embeddedFont>
    <p:embeddedFont>
      <p:font typeface="Quicksand Bold" charset="1" panose="000000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8466" y="3661543"/>
            <a:ext cx="17027110" cy="281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1"/>
              </a:lnSpc>
            </a:pPr>
            <a:r>
              <a:rPr lang="en-US" sz="8072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Urban Sprawl using Land Cover Data </a:t>
            </a:r>
          </a:p>
          <a:p>
            <a:pPr algn="ctr" marL="0" indent="0" lvl="0">
              <a:lnSpc>
                <a:spcPts val="11301"/>
              </a:lnSpc>
              <a:spcBef>
                <a:spcPct val="0"/>
              </a:spcBef>
            </a:pPr>
            <a:r>
              <a:rPr lang="en-US" sz="8072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of Canada 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09134" y="2478247"/>
            <a:ext cx="14813172" cy="7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4"/>
              </a:lnSpc>
              <a:spcBef>
                <a:spcPct val="0"/>
              </a:spcBef>
            </a:pPr>
            <a:r>
              <a:rPr lang="en-US" sz="40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DATA*6500 - Analysis of Spatial-Temporal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3551" y="7454940"/>
            <a:ext cx="12896939" cy="533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Prepared by : </a:t>
            </a:r>
            <a:r>
              <a:rPr lang="en-US" sz="3095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Gunpreet Singh, Gurleen Pelia, Mariyam Ahmed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9215" y="1270304"/>
            <a:ext cx="13549887" cy="8196089"/>
          </a:xfrm>
          <a:custGeom>
            <a:avLst/>
            <a:gdLst/>
            <a:ahLst/>
            <a:cxnLst/>
            <a:rect r="r" b="b" t="t" l="l"/>
            <a:pathLst>
              <a:path h="8196089" w="13549887">
                <a:moveTo>
                  <a:pt x="0" y="0"/>
                </a:moveTo>
                <a:lnTo>
                  <a:pt x="13549887" y="0"/>
                </a:lnTo>
                <a:lnTo>
                  <a:pt x="13549887" y="8196089"/>
                </a:lnTo>
                <a:lnTo>
                  <a:pt x="0" y="819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2" r="0" b="-107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0941" y="3669551"/>
            <a:ext cx="17605534" cy="6330250"/>
            <a:chOff x="0" y="0"/>
            <a:chExt cx="4636848" cy="1667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36848" cy="1667227"/>
            </a:xfrm>
            <a:custGeom>
              <a:avLst/>
              <a:gdLst/>
              <a:ahLst/>
              <a:cxnLst/>
              <a:rect r="r" b="b" t="t" l="l"/>
              <a:pathLst>
                <a:path h="1667227" w="4636848">
                  <a:moveTo>
                    <a:pt x="22427" y="0"/>
                  </a:moveTo>
                  <a:lnTo>
                    <a:pt x="4614421" y="0"/>
                  </a:lnTo>
                  <a:cubicBezTo>
                    <a:pt x="4626808" y="0"/>
                    <a:pt x="4636848" y="10041"/>
                    <a:pt x="4636848" y="22427"/>
                  </a:cubicBezTo>
                  <a:lnTo>
                    <a:pt x="4636848" y="1644800"/>
                  </a:lnTo>
                  <a:cubicBezTo>
                    <a:pt x="4636848" y="1657186"/>
                    <a:pt x="4626808" y="1667227"/>
                    <a:pt x="4614421" y="1667227"/>
                  </a:cubicBezTo>
                  <a:lnTo>
                    <a:pt x="22427" y="1667227"/>
                  </a:lnTo>
                  <a:cubicBezTo>
                    <a:pt x="10041" y="1667227"/>
                    <a:pt x="0" y="1657186"/>
                    <a:pt x="0" y="1644800"/>
                  </a:cubicBezTo>
                  <a:lnTo>
                    <a:pt x="0" y="22427"/>
                  </a:lnTo>
                  <a:cubicBezTo>
                    <a:pt x="0" y="10041"/>
                    <a:pt x="10041" y="0"/>
                    <a:pt x="22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636848" cy="179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92673" y="3934170"/>
            <a:ext cx="5182071" cy="5589269"/>
          </a:xfrm>
          <a:custGeom>
            <a:avLst/>
            <a:gdLst/>
            <a:ahLst/>
            <a:cxnLst/>
            <a:rect r="r" b="b" t="t" l="l"/>
            <a:pathLst>
              <a:path h="5589269" w="5182071">
                <a:moveTo>
                  <a:pt x="0" y="0"/>
                </a:moveTo>
                <a:lnTo>
                  <a:pt x="5182070" y="0"/>
                </a:lnTo>
                <a:lnTo>
                  <a:pt x="5182070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7" t="0" r="-6362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1322" y="3934170"/>
            <a:ext cx="5147978" cy="5589269"/>
          </a:xfrm>
          <a:custGeom>
            <a:avLst/>
            <a:gdLst/>
            <a:ahLst/>
            <a:cxnLst/>
            <a:rect r="r" b="b" t="t" l="l"/>
            <a:pathLst>
              <a:path h="5589269" w="5147978">
                <a:moveTo>
                  <a:pt x="0" y="0"/>
                </a:moveTo>
                <a:lnTo>
                  <a:pt x="5147978" y="0"/>
                </a:lnTo>
                <a:lnTo>
                  <a:pt x="5147978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72" t="0" r="-6435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934170"/>
            <a:ext cx="5147978" cy="5589269"/>
          </a:xfrm>
          <a:custGeom>
            <a:avLst/>
            <a:gdLst/>
            <a:ahLst/>
            <a:cxnLst/>
            <a:rect r="r" b="b" t="t" l="l"/>
            <a:pathLst>
              <a:path h="5589269" w="5147978">
                <a:moveTo>
                  <a:pt x="0" y="0"/>
                </a:moveTo>
                <a:lnTo>
                  <a:pt x="5147978" y="0"/>
                </a:lnTo>
                <a:lnTo>
                  <a:pt x="5147978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04" t="0" r="-6412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99709"/>
            <a:ext cx="1567912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Exploratory Data Analysis - land cover over time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09790"/>
            <a:ext cx="162306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       2010                       2015                      2020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8508" y="805147"/>
            <a:ext cx="9787567" cy="8882834"/>
          </a:xfrm>
          <a:custGeom>
            <a:avLst/>
            <a:gdLst/>
            <a:ahLst/>
            <a:cxnLst/>
            <a:rect r="r" b="b" t="t" l="l"/>
            <a:pathLst>
              <a:path h="8882834" w="9787567">
                <a:moveTo>
                  <a:pt x="0" y="0"/>
                </a:moveTo>
                <a:lnTo>
                  <a:pt x="9787567" y="0"/>
                </a:lnTo>
                <a:lnTo>
                  <a:pt x="9787567" y="8882834"/>
                </a:lnTo>
                <a:lnTo>
                  <a:pt x="0" y="8882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24" t="-11730" r="-12644" b="-21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248" y="679884"/>
            <a:ext cx="9269393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</a:pPr>
            <a:r>
              <a:rPr lang="en-US" sz="8499">
                <a:solidFill>
                  <a:srgbClr val="F7F7F7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Highlighting Urban Sprawl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9248" y="4463378"/>
            <a:ext cx="7539593" cy="3451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649" indent="-328825" lvl="1">
              <a:lnSpc>
                <a:spcPts val="4569"/>
              </a:lnSpc>
              <a:buFont typeface="Arial"/>
              <a:buChar char="•"/>
            </a:pPr>
            <a:r>
              <a:rPr lang="en-US" sz="3046">
                <a:solidFill>
                  <a:srgbClr val="F7F7F7"/>
                </a:solidFill>
                <a:latin typeface="Quicksand"/>
                <a:ea typeface="Quicksand"/>
                <a:cs typeface="Quicksand"/>
                <a:sym typeface="Quicksand"/>
                <a:hlinkClick r:id="rId3" tooltip="https://docs.google.com/spreadsheets/d/1DUF2isFWsqVSYhbaACYtbgcLi_YjDqpE3GLQIVgkKQg/edit#gid=69851113"/>
              </a:rPr>
              <a:t>Calculate the difference between 2010 land cover data and 2020 land cover data</a:t>
            </a:r>
          </a:p>
          <a:p>
            <a:pPr algn="l" marL="657649" indent="-328825" lvl="1">
              <a:lnSpc>
                <a:spcPts val="4569"/>
              </a:lnSpc>
              <a:buFont typeface="Arial"/>
              <a:buChar char="•"/>
            </a:pPr>
            <a:r>
              <a:rPr lang="en-US" sz="3046">
                <a:solidFill>
                  <a:srgbClr val="F7F7F7"/>
                </a:solidFill>
                <a:latin typeface="Quicksand"/>
                <a:ea typeface="Quicksand"/>
                <a:cs typeface="Quicksand"/>
                <a:sym typeface="Quicksand"/>
                <a:hlinkClick r:id="rId4" tooltip="https://docs.google.com/spreadsheets/d/1DUF2isFWsqVSYhbaACYtbgcLi_YjDqpE3GLQIVgkKQg/edit#gid=69851113"/>
              </a:rPr>
              <a:t>Highlight cells that have changed from any other category to ‘urban and built-up)</a:t>
            </a:r>
          </a:p>
        </p:txBody>
      </p:sp>
      <p:sp>
        <p:nvSpPr>
          <p:cNvPr name="AutoShape 5" id="5"/>
          <p:cNvSpPr/>
          <p:nvPr/>
        </p:nvSpPr>
        <p:spPr>
          <a:xfrm>
            <a:off x="319278" y="9229725"/>
            <a:ext cx="7539563" cy="28575"/>
          </a:xfrm>
          <a:prstGeom prst="line">
            <a:avLst/>
          </a:prstGeom>
          <a:ln cap="rnd" w="2857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319248" y="3999346"/>
            <a:ext cx="7539593" cy="0"/>
          </a:xfrm>
          <a:prstGeom prst="line">
            <a:avLst/>
          </a:prstGeom>
          <a:ln cap="rnd" w="2857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4771" y="1809453"/>
            <a:ext cx="5539941" cy="7448847"/>
            <a:chOff x="0" y="0"/>
            <a:chExt cx="858282" cy="1154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82" cy="1154021"/>
            </a:xfrm>
            <a:custGeom>
              <a:avLst/>
              <a:gdLst/>
              <a:ahLst/>
              <a:cxnLst/>
              <a:rect r="r" b="b" t="t" l="l"/>
              <a:pathLst>
                <a:path h="1154021" w="858282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l="-39638" t="0" r="-3963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9761" y="0"/>
            <a:ext cx="9838239" cy="10287000"/>
            <a:chOff x="0" y="0"/>
            <a:chExt cx="2591141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11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1141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599709"/>
            <a:ext cx="948074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Future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2617" y="2027481"/>
            <a:ext cx="8606683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Classify cells as ‘changed to urban’ or ‘not changed to urban’ over time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Vectorize raster data and convert cells to a point geometry using the centroid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2617" y="7652749"/>
            <a:ext cx="8606683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Train a classification model to predict whether an area will experience urbanization (logistic regression, Random Forest).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Since there is a heavy class imbalance, we plan to use oversampling methods (SMOTE)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2617" y="4783564"/>
            <a:ext cx="8606683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Calculate distances from community centers, key infrastructure, schools, etc. points for each point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Incorporate demographic data such as population density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2617" y="1561099"/>
            <a:ext cx="8606683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</a:pPr>
            <a:r>
              <a:rPr lang="en-US" sz="263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Convert data: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52617" y="6942381"/>
            <a:ext cx="860668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Train a predictive model: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2617" y="4227482"/>
            <a:ext cx="8606683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</a:pPr>
            <a:r>
              <a:rPr lang="en-US" sz="263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Find predictors: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37364" y="3892520"/>
            <a:ext cx="11225539" cy="282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5473" indent="-287737" lvl="1">
              <a:lnSpc>
                <a:spcPts val="4531"/>
              </a:lnSpc>
              <a:buFont typeface="Arial"/>
              <a:buChar char="•"/>
            </a:pPr>
            <a:r>
              <a:rPr lang="en-US" sz="2665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Urban sprawl is a growing issue as the population and property prices increases.</a:t>
            </a:r>
          </a:p>
          <a:p>
            <a:pPr algn="l" marL="575473" indent="-287737" lvl="1">
              <a:lnSpc>
                <a:spcPts val="4531"/>
              </a:lnSpc>
              <a:buFont typeface="Arial"/>
              <a:buChar char="•"/>
            </a:pPr>
            <a:r>
              <a:rPr lang="en-US" sz="2665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By implementing a classification model to predict land use chnages, our goal is to understand the factors that contribute to urban sprawl.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62272" y="1684924"/>
            <a:ext cx="5344227" cy="7573376"/>
            <a:chOff x="0" y="0"/>
            <a:chExt cx="827961" cy="1173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61" cy="1173314"/>
            </a:xfrm>
            <a:custGeom>
              <a:avLst/>
              <a:gdLst/>
              <a:ahLst/>
              <a:cxnLst/>
              <a:rect r="r" b="b" t="t" l="l"/>
              <a:pathLst>
                <a:path h="1173314" w="827961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t="0" r="-563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86652"/>
            <a:ext cx="57028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281" y="1637299"/>
            <a:ext cx="11349320" cy="858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Shikhar Deep, </a:t>
            </a: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Akansha Saklani. (2014). “Urban sprawl modeling using cellular automata.” The Egyptian Journal of Remote Sensing and Space Sciences, 17, 179–187. DOI: 10.1016/j.ejrs.2014.07.001. </a:t>
            </a:r>
          </a:p>
          <a:p>
            <a:pPr algn="just">
              <a:lnSpc>
                <a:spcPts val="3123"/>
              </a:lnSpc>
            </a:pPr>
          </a:p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Mussie G. Tewolde, Pedro Cabral. (2011). “Urban Sprawl Analysis and Modeling in Asmara, Eritrea.” Remote Sens., 3, 2148-2165. DOI: 10.3390/rs3102148. </a:t>
            </a:r>
          </a:p>
          <a:p>
            <a:pPr algn="just">
              <a:lnSpc>
                <a:spcPts val="3123"/>
              </a:lnSpc>
            </a:pPr>
          </a:p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Parvinnezhad, Davoud, et al. (2021). “A modified spatial entropy for urban sprawl assessment.” Geo- carto International, 36(16), 1804-1819. </a:t>
            </a:r>
          </a:p>
          <a:p>
            <a:pPr algn="just">
              <a:lnSpc>
                <a:spcPts val="3123"/>
              </a:lnSpc>
            </a:pPr>
          </a:p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Zeng, Chen, et al. (2015). “Characterization and spatial modeling of urban sprawl in the Wuhan Metropolitan Area, China.” International Journal of Applied Earth Observation and Geoinformation, 34, 10-24. </a:t>
            </a:r>
          </a:p>
          <a:p>
            <a:pPr algn="just">
              <a:lnSpc>
                <a:spcPts val="3123"/>
              </a:lnSpc>
            </a:pPr>
          </a:p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Chen, Danling, et al. (2021). “How urban sprawl influences eco-environmental quality: Empirical research in China by using the Spatial Durbin model.” Ecological Indicators, 131, 108113. </a:t>
            </a:r>
          </a:p>
          <a:p>
            <a:pPr algn="just">
              <a:lnSpc>
                <a:spcPts val="3123"/>
              </a:lnSpc>
            </a:pPr>
          </a:p>
          <a:p>
            <a:pPr algn="just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Baqa, Muhammad Fahad, et al. (2021). “Monitoring and modeling the patterns and trends of urban growth using urban sprawl matrix and CA-Markov model: A case study of Karachi, Pakistan.” Land, 10(7), 700. </a:t>
            </a:r>
          </a:p>
          <a:p>
            <a:pPr algn="ctr">
              <a:lnSpc>
                <a:spcPts val="312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2970338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sz="18577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4310" y="6303017"/>
            <a:ext cx="542456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F4662"/>
                </a:solidFill>
                <a:latin typeface="Canva Sans"/>
                <a:ea typeface="Canva Sans"/>
                <a:cs typeface="Canva Sans"/>
                <a:sym typeface="Canva Sans"/>
              </a:rPr>
              <a:t>Happy to answer your queries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531"/>
            <a:ext cx="18288000" cy="3369722"/>
            <a:chOff x="0" y="0"/>
            <a:chExt cx="4816593" cy="887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87499"/>
            </a:xfrm>
            <a:custGeom>
              <a:avLst/>
              <a:gdLst/>
              <a:ahLst/>
              <a:cxnLst/>
              <a:rect r="r" b="b" t="t" l="l"/>
              <a:pathLst>
                <a:path h="887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87499"/>
                  </a:lnTo>
                  <a:lnTo>
                    <a:pt x="0" y="887499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35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40398" y="904875"/>
            <a:ext cx="9914964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CONTENT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608" y="4643921"/>
            <a:ext cx="7953723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Introduction &amp; 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608" y="5783648"/>
            <a:ext cx="5463616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608" y="3481193"/>
            <a:ext cx="5463616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Motivation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04001" y="9529723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7608" y="6923553"/>
            <a:ext cx="7872080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7220" y="5783648"/>
            <a:ext cx="5463616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Conclusions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7220" y="4716723"/>
            <a:ext cx="5463616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Future 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7220" y="6828811"/>
            <a:ext cx="5463616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References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87220" y="3668295"/>
            <a:ext cx="7872080" cy="629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864" indent="-401932" lvl="1">
              <a:lnSpc>
                <a:spcPts val="5212"/>
              </a:lnSpc>
              <a:buFont typeface="Arial"/>
              <a:buChar char="•"/>
            </a:pPr>
            <a:r>
              <a:rPr lang="en-US" sz="372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KDE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695192" y="200330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263392" y="92964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856385" y="1458128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1716" y="970420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0903" y="3681679"/>
            <a:ext cx="6647097" cy="7009665"/>
          </a:xfrm>
          <a:custGeom>
            <a:avLst/>
            <a:gdLst/>
            <a:ahLst/>
            <a:cxnLst/>
            <a:rect r="r" b="b" t="t" l="l"/>
            <a:pathLst>
              <a:path h="7009665" w="6647097">
                <a:moveTo>
                  <a:pt x="0" y="0"/>
                </a:moveTo>
                <a:lnTo>
                  <a:pt x="6647097" y="0"/>
                </a:lnTo>
                <a:lnTo>
                  <a:pt x="6647097" y="7009665"/>
                </a:lnTo>
                <a:lnTo>
                  <a:pt x="0" y="7009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4531" y="2681554"/>
            <a:ext cx="1518563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 Canada, % of urban sprawl took place over last 25 years - </a:t>
            </a:r>
            <a:r>
              <a:rPr lang="en-US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77%</a:t>
            </a:r>
          </a:p>
          <a:p>
            <a:pPr algn="ctr" marL="0" indent="0" lvl="0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Specifically in Ontario , it is </a:t>
            </a:r>
            <a:r>
              <a:rPr lang="en-US" sz="240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18 %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4531" y="268880"/>
            <a:ext cx="8752611" cy="118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4"/>
              </a:lnSpc>
              <a:spcBef>
                <a:spcPct val="0"/>
              </a:spcBef>
            </a:pPr>
            <a:r>
              <a:rPr lang="en-US" sz="696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Motivation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79597" y="2250953"/>
            <a:ext cx="3122116" cy="45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71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scenario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94773" y="3946577"/>
            <a:ext cx="4954544" cy="43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61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What motivated us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5127" y="4427049"/>
            <a:ext cx="17882873" cy="46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Something which is increasing at such a high rate, must be explored better.</a:t>
            </a:r>
          </a:p>
          <a:p>
            <a:pPr algn="l">
              <a:lnSpc>
                <a:spcPts val="4127"/>
              </a:lnSpc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Population of Canada increased by </a:t>
            </a:r>
            <a:r>
              <a:rPr lang="en-US" sz="242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14.9%</a:t>
            </a: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from over last decade i.e. 2014 to 2024</a:t>
            </a:r>
          </a:p>
          <a:p>
            <a:pPr algn="l">
              <a:lnSpc>
                <a:spcPts val="4127"/>
              </a:lnSpc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Therefore, the urban sprawl over this period is ~ </a:t>
            </a:r>
            <a:r>
              <a:rPr lang="en-US" sz="242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34%</a:t>
            </a:r>
          </a:p>
          <a:p>
            <a:pPr algn="l">
              <a:lnSpc>
                <a:spcPts val="4127"/>
              </a:lnSpc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Expected population to increase in coming 5 years - </a:t>
            </a:r>
            <a:r>
              <a:rPr lang="en-US" sz="242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1.4%</a:t>
            </a:r>
          </a:p>
          <a:p>
            <a:pPr algn="l">
              <a:lnSpc>
                <a:spcPts val="4127"/>
              </a:lnSpc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Hence, we would need more - </a:t>
            </a:r>
          </a:p>
          <a:p>
            <a:pPr algn="l" marL="524232" indent="-262116" lvl="1">
              <a:lnSpc>
                <a:spcPts val="4127"/>
              </a:lnSpc>
              <a:buFont typeface="Arial"/>
              <a:buChar char="•"/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Healthcare &amp; Childcare</a:t>
            </a:r>
          </a:p>
          <a:p>
            <a:pPr algn="l" marL="524232" indent="-262116" lvl="1">
              <a:lnSpc>
                <a:spcPts val="4127"/>
              </a:lnSpc>
              <a:buFont typeface="Arial"/>
              <a:buChar char="•"/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Roads, Bridges &amp; Transit</a:t>
            </a:r>
          </a:p>
          <a:p>
            <a:pPr algn="l" marL="524232" indent="-262116" lvl="1">
              <a:lnSpc>
                <a:spcPts val="4127"/>
              </a:lnSpc>
              <a:buFont typeface="Arial"/>
              <a:buChar char="•"/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Education &amp; Recreation </a:t>
            </a:r>
          </a:p>
          <a:p>
            <a:pPr algn="l" marL="524232" indent="-262116" lvl="1">
              <a:lnSpc>
                <a:spcPts val="4127"/>
              </a:lnSpc>
              <a:buFont typeface="Arial"/>
              <a:buChar char="•"/>
            </a:pPr>
            <a:r>
              <a:rPr lang="en-US" sz="2428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Community buildings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849"/>
            <a:ext cx="18288000" cy="3260152"/>
            <a:chOff x="0" y="0"/>
            <a:chExt cx="4816593" cy="8586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58641"/>
            </a:xfrm>
            <a:custGeom>
              <a:avLst/>
              <a:gdLst/>
              <a:ahLst/>
              <a:cxnLst/>
              <a:rect r="r" b="b" t="t" l="l"/>
              <a:pathLst>
                <a:path h="858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8641"/>
                  </a:lnTo>
                  <a:lnTo>
                    <a:pt x="0" y="858641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06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9808" y="1328853"/>
            <a:ext cx="16230600" cy="3436191"/>
          </a:xfrm>
          <a:custGeom>
            <a:avLst/>
            <a:gdLst/>
            <a:ahLst/>
            <a:cxnLst/>
            <a:rect r="r" b="b" t="t" l="l"/>
            <a:pathLst>
              <a:path h="3436191" w="16230600">
                <a:moveTo>
                  <a:pt x="0" y="0"/>
                </a:moveTo>
                <a:lnTo>
                  <a:pt x="16230600" y="0"/>
                </a:lnTo>
                <a:lnTo>
                  <a:pt x="16230600" y="3436191"/>
                </a:lnTo>
                <a:lnTo>
                  <a:pt x="0" y="3436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825" r="0" b="-9201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24227" y="5143500"/>
            <a:ext cx="5509047" cy="4863849"/>
            <a:chOff x="0" y="0"/>
            <a:chExt cx="7345396" cy="64851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7345396" cy="1356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10"/>
                </a:lnSpc>
                <a:spcBef>
                  <a:spcPct val="0"/>
                </a:spcBef>
              </a:pPr>
              <a:r>
                <a:rPr lang="en-US" sz="2806">
                  <a:solidFill>
                    <a:srgbClr val="0F46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What is the objective of this project 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63690"/>
              <a:ext cx="7345396" cy="4821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639" indent="-259320" lvl="1">
                <a:lnSpc>
                  <a:spcPts val="3603"/>
                </a:lnSpc>
                <a:buFont typeface="Arial"/>
                <a:buChar char="•"/>
              </a:pPr>
              <a:r>
                <a:rPr lang="en-US" sz="2402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To do analysis about urban sprawl took place in past 1 decade</a:t>
              </a:r>
            </a:p>
            <a:p>
              <a:pPr algn="l">
                <a:lnSpc>
                  <a:spcPts val="3603"/>
                </a:lnSpc>
              </a:pPr>
            </a:p>
            <a:p>
              <a:pPr algn="l" marL="518639" indent="-259320" lvl="1">
                <a:lnSpc>
                  <a:spcPts val="3603"/>
                </a:lnSpc>
                <a:buFont typeface="Arial"/>
                <a:buChar char="•"/>
              </a:pPr>
              <a:r>
                <a:rPr lang="en-US" sz="2402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What future we expect</a:t>
              </a:r>
            </a:p>
            <a:p>
              <a:pPr algn="l">
                <a:lnSpc>
                  <a:spcPts val="3603"/>
                </a:lnSpc>
              </a:pPr>
            </a:p>
            <a:p>
              <a:pPr algn="l" marL="518639" indent="-259320" lvl="1">
                <a:lnSpc>
                  <a:spcPts val="3603"/>
                </a:lnSpc>
                <a:buFont typeface="Arial"/>
                <a:buChar char="•"/>
              </a:pPr>
              <a:r>
                <a:rPr lang="en-US" sz="2402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We are only considering 1 city because highest development seen there over 10 years.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93214" y="4987139"/>
            <a:ext cx="6158146" cy="3411694"/>
            <a:chOff x="0" y="0"/>
            <a:chExt cx="8210862" cy="454892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8210862" cy="1310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60"/>
                </a:lnSpc>
                <a:spcBef>
                  <a:spcPct val="0"/>
                </a:spcBef>
              </a:pPr>
              <a:r>
                <a:rPr lang="en-US" sz="2706">
                  <a:solidFill>
                    <a:srgbClr val="0F46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Why we are using land cover data to explore urban sprawl 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608444"/>
              <a:ext cx="8210862" cy="2940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49"/>
                </a:lnSpc>
                <a:spcBef>
                  <a:spcPct val="0"/>
                </a:spcBef>
              </a:pPr>
              <a:r>
                <a:rPr lang="en-US" sz="2366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Land cover data classifies areas into different kinds of land types. By tracking the change in classification of vegetation/ farmland to built-up, urban sprawl aptterns can be detected and studied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5143500"/>
            <a:ext cx="5557841" cy="3098972"/>
            <a:chOff x="0" y="0"/>
            <a:chExt cx="7410454" cy="41319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7410454" cy="665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60"/>
                </a:lnSpc>
                <a:spcBef>
                  <a:spcPct val="0"/>
                </a:spcBef>
              </a:pPr>
              <a:r>
                <a:rPr lang="en-US" sz="2906">
                  <a:solidFill>
                    <a:srgbClr val="0F46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What is Urban Sprawl  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82335"/>
              <a:ext cx="7410454" cy="3149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86"/>
                </a:lnSpc>
              </a:pPr>
              <a:r>
                <a:rPr lang="en-US" sz="2124">
                  <a:solidFill>
                    <a:srgbClr val="0F4662"/>
                  </a:solidFill>
                  <a:latin typeface="Quicksand"/>
                  <a:ea typeface="Quicksand"/>
                  <a:cs typeface="Quicksand"/>
                  <a:sym typeface="Quicksand"/>
                </a:rPr>
                <a:t>Urban sprawl is the spread of city development into rural areas, creating low-density neighborhoods and requiring more cars and infrastructure. This often leads to increased traffic, pollution, and loss of natural habitats​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3821" y="221625"/>
            <a:ext cx="16230600" cy="1614149"/>
            <a:chOff x="0" y="0"/>
            <a:chExt cx="21640800" cy="215219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21640800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7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F4662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Introduction &amp; Objective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25429"/>
              <a:ext cx="21640800" cy="82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0365" y="1293328"/>
            <a:ext cx="3100844" cy="3277666"/>
          </a:xfrm>
          <a:custGeom>
            <a:avLst/>
            <a:gdLst/>
            <a:ahLst/>
            <a:cxnLst/>
            <a:rect r="r" b="b" t="t" l="l"/>
            <a:pathLst>
              <a:path h="3277666" w="3100844">
                <a:moveTo>
                  <a:pt x="0" y="0"/>
                </a:moveTo>
                <a:lnTo>
                  <a:pt x="3100844" y="0"/>
                </a:lnTo>
                <a:lnTo>
                  <a:pt x="3100844" y="3277666"/>
                </a:lnTo>
                <a:lnTo>
                  <a:pt x="0" y="3277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15" t="-8073" r="-13701" b="-122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06" y="6370476"/>
            <a:ext cx="4470738" cy="2649425"/>
          </a:xfrm>
          <a:custGeom>
            <a:avLst/>
            <a:gdLst/>
            <a:ahLst/>
            <a:cxnLst/>
            <a:rect r="r" b="b" t="t" l="l"/>
            <a:pathLst>
              <a:path h="2649425" w="4470738">
                <a:moveTo>
                  <a:pt x="0" y="0"/>
                </a:moveTo>
                <a:lnTo>
                  <a:pt x="4470737" y="0"/>
                </a:lnTo>
                <a:lnTo>
                  <a:pt x="4470737" y="2649426"/>
                </a:lnTo>
                <a:lnTo>
                  <a:pt x="0" y="2649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62" t="-5335" r="-21221" b="-16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48609" y="-3977"/>
            <a:ext cx="57028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1191" y="1628356"/>
            <a:ext cx="12693862" cy="351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325" indent="-269162" lvl="1">
              <a:lnSpc>
                <a:spcPts val="4238"/>
              </a:lnSpc>
              <a:buFont typeface="Arial"/>
              <a:buChar char="•"/>
            </a:pPr>
            <a:r>
              <a:rPr lang="en-US" sz="249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Source Name</a:t>
            </a:r>
            <a:r>
              <a:rPr lang="en-US" sz="249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Canada Centre for Remote Sensing (CCRS) Land Cover Map </a:t>
            </a:r>
          </a:p>
          <a:p>
            <a:pPr algn="l" marL="538325" indent="-269162" lvl="1">
              <a:lnSpc>
                <a:spcPts val="4238"/>
              </a:lnSpc>
              <a:buFont typeface="Arial"/>
              <a:buChar char="•"/>
            </a:pPr>
            <a:r>
              <a:rPr lang="en-US" sz="2493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Description:</a:t>
            </a:r>
            <a:r>
              <a:rPr lang="en-US" sz="249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This dataset provides detailed land cover information for Canada at a 30 m spatial resolution and covers 3 years :</a:t>
            </a:r>
          </a:p>
          <a:p>
            <a:pPr algn="l" marL="495146" indent="-247573" lvl="1">
              <a:lnSpc>
                <a:spcPts val="3898"/>
              </a:lnSpc>
              <a:buAutoNum type="arabicPeriod" startAt="1"/>
            </a:pPr>
            <a:r>
              <a:rPr lang="en-US" sz="229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Landcover of Canada 2010 </a:t>
            </a:r>
          </a:p>
          <a:p>
            <a:pPr algn="l" marL="495146" indent="-247573" lvl="1">
              <a:lnSpc>
                <a:spcPts val="3898"/>
              </a:lnSpc>
              <a:buAutoNum type="arabicPeriod" startAt="1"/>
            </a:pPr>
            <a:r>
              <a:rPr lang="en-US" sz="229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Landcover of Canada 2015 </a:t>
            </a:r>
          </a:p>
          <a:p>
            <a:pPr algn="l" marL="495146" indent="-247573" lvl="1">
              <a:lnSpc>
                <a:spcPts val="3898"/>
              </a:lnSpc>
              <a:buAutoNum type="arabicPeriod" startAt="1"/>
            </a:pPr>
            <a:r>
              <a:rPr lang="en-US" sz="2293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Landcover of Canada 2020 </a:t>
            </a:r>
          </a:p>
          <a:p>
            <a:pPr algn="l">
              <a:lnSpc>
                <a:spcPts val="389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048609" y="1084549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u="sng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Primary Data Sources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8609" y="5049804"/>
            <a:ext cx="1052775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2799" u="sng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Secondary Data Sources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68427" y="5883654"/>
            <a:ext cx="13239391" cy="523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788" indent="-262394" lvl="1">
              <a:lnSpc>
                <a:spcPts val="4132"/>
              </a:lnSpc>
              <a:buFont typeface="Arial"/>
              <a:buChar char="•"/>
            </a:pPr>
            <a:r>
              <a:rPr lang="en-US" sz="243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Source Name:</a:t>
            </a:r>
            <a:r>
              <a:rPr lang="en-US" sz="24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Ontario Builds: key infrastructure projects</a:t>
            </a:r>
          </a:p>
          <a:p>
            <a:pPr algn="l" marL="546375" indent="-273188" lvl="1">
              <a:lnSpc>
                <a:spcPts val="4302"/>
              </a:lnSpc>
              <a:buFont typeface="Arial"/>
              <a:buChar char="•"/>
            </a:pPr>
            <a:r>
              <a:rPr lang="en-US" sz="253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Description: </a:t>
            </a:r>
            <a:r>
              <a:rPr lang="en-US" sz="25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dataset provides Ontario’s historic infrastructure plan and leading projects that strengthen our communities and economy such as :-</a:t>
            </a:r>
          </a:p>
          <a:p>
            <a:pPr algn="l" marL="546375" indent="-273188" lvl="1">
              <a:lnSpc>
                <a:spcPts val="4302"/>
              </a:lnSpc>
              <a:buAutoNum type="arabicPeriod" startAt="1"/>
            </a:pPr>
            <a:r>
              <a:rPr lang="en-US" sz="25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hospitals</a:t>
            </a:r>
          </a:p>
          <a:p>
            <a:pPr algn="l" marL="546375" indent="-273188" lvl="1">
              <a:lnSpc>
                <a:spcPts val="4302"/>
              </a:lnSpc>
              <a:buAutoNum type="arabicPeriod" startAt="1"/>
            </a:pPr>
            <a:r>
              <a:rPr lang="en-US" sz="25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transit systems and roads</a:t>
            </a:r>
          </a:p>
          <a:p>
            <a:pPr algn="l" marL="546375" indent="-273188" lvl="1">
              <a:lnSpc>
                <a:spcPts val="4302"/>
              </a:lnSpc>
              <a:buAutoNum type="arabicPeriod" startAt="1"/>
            </a:pPr>
            <a:r>
              <a:rPr lang="en-US" sz="25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education centres</a:t>
            </a:r>
          </a:p>
          <a:p>
            <a:pPr algn="l" marL="546375" indent="-273188" lvl="1">
              <a:lnSpc>
                <a:spcPts val="4302"/>
              </a:lnSpc>
              <a:buAutoNum type="arabicPeriod" startAt="1"/>
            </a:pPr>
            <a:r>
              <a:rPr lang="en-US" sz="253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community buildings and bridges. </a:t>
            </a:r>
          </a:p>
          <a:p>
            <a:pPr algn="l">
              <a:lnSpc>
                <a:spcPts val="3962"/>
              </a:lnSpc>
            </a:pPr>
          </a:p>
          <a:p>
            <a:pPr algn="l">
              <a:lnSpc>
                <a:spcPts val="3962"/>
              </a:lnSpc>
            </a:pPr>
          </a:p>
          <a:p>
            <a:pPr algn="l">
              <a:lnSpc>
                <a:spcPts val="396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1929" y="1028700"/>
            <a:ext cx="13947834" cy="8229600"/>
          </a:xfrm>
          <a:custGeom>
            <a:avLst/>
            <a:gdLst/>
            <a:ahLst/>
            <a:cxnLst/>
            <a:rect r="r" b="b" t="t" l="l"/>
            <a:pathLst>
              <a:path h="8229600" w="13947834">
                <a:moveTo>
                  <a:pt x="0" y="0"/>
                </a:moveTo>
                <a:lnTo>
                  <a:pt x="13947834" y="0"/>
                </a:lnTo>
                <a:lnTo>
                  <a:pt x="139478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28" r="0" b="-2906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5619" y="1133590"/>
            <a:ext cx="13564700" cy="8382561"/>
          </a:xfrm>
          <a:custGeom>
            <a:avLst/>
            <a:gdLst/>
            <a:ahLst/>
            <a:cxnLst/>
            <a:rect r="r" b="b" t="t" l="l"/>
            <a:pathLst>
              <a:path h="8382561" w="13564700">
                <a:moveTo>
                  <a:pt x="0" y="0"/>
                </a:moveTo>
                <a:lnTo>
                  <a:pt x="13564700" y="0"/>
                </a:lnTo>
                <a:lnTo>
                  <a:pt x="13564700" y="8382561"/>
                </a:lnTo>
                <a:lnTo>
                  <a:pt x="0" y="838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1355" y="1174045"/>
            <a:ext cx="14081403" cy="8283439"/>
          </a:xfrm>
          <a:custGeom>
            <a:avLst/>
            <a:gdLst/>
            <a:ahLst/>
            <a:cxnLst/>
            <a:rect r="r" b="b" t="t" l="l"/>
            <a:pathLst>
              <a:path h="8283439" w="14081403">
                <a:moveTo>
                  <a:pt x="0" y="0"/>
                </a:moveTo>
                <a:lnTo>
                  <a:pt x="14081404" y="0"/>
                </a:lnTo>
                <a:lnTo>
                  <a:pt x="14081404" y="8283439"/>
                </a:lnTo>
                <a:lnTo>
                  <a:pt x="0" y="828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25" r="0" b="-252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9169" y="856939"/>
            <a:ext cx="13597578" cy="8401361"/>
          </a:xfrm>
          <a:custGeom>
            <a:avLst/>
            <a:gdLst/>
            <a:ahLst/>
            <a:cxnLst/>
            <a:rect r="r" b="b" t="t" l="l"/>
            <a:pathLst>
              <a:path h="8401361" w="13597578">
                <a:moveTo>
                  <a:pt x="0" y="0"/>
                </a:moveTo>
                <a:lnTo>
                  <a:pt x="13597578" y="0"/>
                </a:lnTo>
                <a:lnTo>
                  <a:pt x="13597578" y="8401361"/>
                </a:lnTo>
                <a:lnTo>
                  <a:pt x="0" y="8401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DAGMLeJouN8</dc:identifier>
  <dcterms:modified xsi:type="dcterms:W3CDTF">2011-08-01T06:04:30Z</dcterms:modified>
  <cp:revision>1</cp:revision>
  <dc:title>Urban Sprawl using Land Cover Data of Canada</dc:title>
</cp:coreProperties>
</file>